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sz="2400" dirty="0" smtClean="0">
                <a:solidFill>
                  <a:srgbClr val="00B050"/>
                </a:solidFill>
              </a:rPr>
              <a:t>Dr S Jaya Sandeep</a:t>
            </a:r>
            <a:endParaRPr lang="en-IN" sz="2400" dirty="0">
              <a:solidFill>
                <a:srgbClr val="00B05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000" dirty="0">
                <a:solidFill>
                  <a:srgbClr val="0070C0"/>
                </a:solidFill>
              </a:rPr>
              <a:t>Diseases of</a:t>
            </a:r>
            <a:br>
              <a:rPr lang="en-IN" sz="2000" dirty="0">
                <a:solidFill>
                  <a:srgbClr val="0070C0"/>
                </a:solidFill>
              </a:rPr>
            </a:br>
            <a:r>
              <a:rPr lang="en-IN" sz="2000" dirty="0">
                <a:solidFill>
                  <a:srgbClr val="0070C0"/>
                </a:solidFill>
              </a:rPr>
              <a:t>Tracheobronchial Tree</a:t>
            </a:r>
          </a:p>
        </p:txBody>
      </p:sp>
    </p:spTree>
    <p:extLst>
      <p:ext uri="{BB962C8B-B14F-4D97-AF65-F5344CB8AC3E}">
        <p14:creationId xmlns:p14="http://schemas.microsoft.com/office/powerpoint/2010/main" val="76178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608576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Growths </a:t>
            </a:r>
            <a:r>
              <a:rPr lang="en-US" sz="2400" dirty="0"/>
              <a:t>of tracheobronchial tree may be benign such </a:t>
            </a:r>
            <a:r>
              <a:rPr lang="en-US" sz="2400" dirty="0" smtClean="0"/>
              <a:t>as </a:t>
            </a:r>
            <a:r>
              <a:rPr lang="en-IN" sz="2400" dirty="0" smtClean="0"/>
              <a:t>chondroma</a:t>
            </a:r>
            <a:r>
              <a:rPr lang="en-IN" sz="2400" dirty="0"/>
              <a:t>, papillomas, angiomas or fibromas</a:t>
            </a:r>
            <a:r>
              <a:rPr lang="en-IN" sz="2400" dirty="0" smtClean="0"/>
              <a:t>.</a:t>
            </a:r>
          </a:p>
          <a:p>
            <a:endParaRPr lang="en-IN" sz="2400" dirty="0"/>
          </a:p>
          <a:p>
            <a:r>
              <a:rPr lang="en-US" sz="2400" dirty="0"/>
              <a:t>Malignant growths may be primary or secondary. </a:t>
            </a:r>
            <a:r>
              <a:rPr lang="en-US" sz="2400" dirty="0" smtClean="0"/>
              <a:t>These are </a:t>
            </a:r>
            <a:r>
              <a:rPr lang="en-US" sz="2400" dirty="0"/>
              <a:t>usually squamous cell carcinoma, oat cell carcinoma </a:t>
            </a:r>
            <a:r>
              <a:rPr lang="en-US" sz="2400" dirty="0" smtClean="0"/>
              <a:t>or </a:t>
            </a:r>
            <a:r>
              <a:rPr lang="en-IN" sz="2400" dirty="0" smtClean="0"/>
              <a:t>adenocarcinoma.</a:t>
            </a:r>
          </a:p>
          <a:p>
            <a:endParaRPr lang="en-IN" sz="2400" dirty="0"/>
          </a:p>
          <a:p>
            <a:r>
              <a:rPr lang="en-IN" sz="2400" b="1" dirty="0">
                <a:solidFill>
                  <a:srgbClr val="FFFF00"/>
                </a:solidFill>
              </a:rPr>
              <a:t>Causes</a:t>
            </a:r>
          </a:p>
          <a:p>
            <a:r>
              <a:rPr lang="en-US" sz="2400" dirty="0"/>
              <a:t>• Smoking is an important factor</a:t>
            </a:r>
          </a:p>
          <a:p>
            <a:r>
              <a:rPr lang="en-US" sz="2400" dirty="0"/>
              <a:t>• Gases from burning of diesel, tar, petrol or other chemicals</a:t>
            </a:r>
          </a:p>
          <a:p>
            <a:r>
              <a:rPr lang="en-IN" sz="2400" dirty="0"/>
              <a:t>• Contact with radioactive substances</a:t>
            </a:r>
            <a:endParaRPr lang="en-IN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90600" y="975360"/>
            <a:ext cx="6858000" cy="701040"/>
          </a:xfrm>
        </p:spPr>
        <p:txBody>
          <a:bodyPr>
            <a:noAutofit/>
          </a:bodyPr>
          <a:lstStyle/>
          <a:p>
            <a:r>
              <a:rPr lang="en-IN" sz="2400" dirty="0">
                <a:solidFill>
                  <a:srgbClr val="0070C0"/>
                </a:solidFill>
              </a:rPr>
              <a:t>Growths of Tracheobronchial </a:t>
            </a:r>
            <a:r>
              <a:rPr lang="en-IN" sz="2400" dirty="0" smtClean="0">
                <a:solidFill>
                  <a:srgbClr val="0070C0"/>
                </a:solidFill>
              </a:rPr>
              <a:t>Tree</a:t>
            </a:r>
            <a:endParaRPr lang="en-IN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92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• Slow onset, males 40 to 60 years are affected more</a:t>
            </a:r>
          </a:p>
          <a:p>
            <a:r>
              <a:rPr lang="en-US" sz="2400" dirty="0"/>
              <a:t>• Persistent cough, dry or may be blood stained</a:t>
            </a:r>
          </a:p>
          <a:p>
            <a:r>
              <a:rPr lang="en-US" sz="2400" dirty="0"/>
              <a:t>• Loss of weight with discomfort in the chest</a:t>
            </a:r>
          </a:p>
          <a:p>
            <a:r>
              <a:rPr lang="en-IN" sz="2400" dirty="0"/>
              <a:t>• Hemoptysis</a:t>
            </a:r>
          </a:p>
          <a:p>
            <a:r>
              <a:rPr lang="en-IN" sz="2400" dirty="0"/>
              <a:t>• Voice changes</a:t>
            </a:r>
          </a:p>
          <a:p>
            <a:r>
              <a:rPr lang="en-IN" sz="2400" dirty="0"/>
              <a:t>• Wheezing and dyspnea</a:t>
            </a:r>
          </a:p>
          <a:p>
            <a:r>
              <a:rPr lang="en-US" sz="2400" dirty="0"/>
              <a:t>• On examination, signs of consolidation may be seen</a:t>
            </a:r>
          </a:p>
          <a:p>
            <a:r>
              <a:rPr lang="en-US" sz="2400" dirty="0"/>
              <a:t>• Vocal cord paralysis may be seen on indirect </a:t>
            </a:r>
            <a:r>
              <a:rPr lang="en-US" sz="2400" dirty="0" smtClean="0"/>
              <a:t>laryngoscopy </a:t>
            </a:r>
            <a:r>
              <a:rPr lang="en-IN" sz="2400" dirty="0" smtClean="0"/>
              <a:t>(IDL</a:t>
            </a:r>
            <a:r>
              <a:rPr lang="en-IN" sz="2400" dirty="0"/>
              <a:t>) exam.</a:t>
            </a:r>
            <a:endParaRPr lang="en-IN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dirty="0">
                <a:solidFill>
                  <a:srgbClr val="0070C0"/>
                </a:solidFill>
              </a:rPr>
              <a:t>Symptomatology</a:t>
            </a:r>
            <a:endParaRPr lang="en-IN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67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1828800"/>
            <a:ext cx="8229600" cy="4267200"/>
          </a:xfrm>
        </p:spPr>
        <p:txBody>
          <a:bodyPr>
            <a:normAutofit/>
          </a:bodyPr>
          <a:lstStyle/>
          <a:p>
            <a:r>
              <a:rPr lang="en-US" sz="2400" dirty="0"/>
              <a:t>X-ray must be done to see consolidation, </a:t>
            </a:r>
            <a:r>
              <a:rPr lang="en-US" sz="2400" dirty="0" smtClean="0"/>
              <a:t>pulmonary opacity</a:t>
            </a:r>
            <a:r>
              <a:rPr lang="en-US" sz="2400" dirty="0"/>
              <a:t>, pleural effusion or emphysema. Computed </a:t>
            </a:r>
            <a:r>
              <a:rPr lang="en-US" sz="2400" dirty="0" smtClean="0"/>
              <a:t>tomography (CT</a:t>
            </a:r>
            <a:r>
              <a:rPr lang="en-US" sz="2400" dirty="0"/>
              <a:t>) scan is also useful.</a:t>
            </a:r>
          </a:p>
          <a:p>
            <a:endParaRPr lang="en-US" sz="2400" dirty="0" smtClean="0"/>
          </a:p>
          <a:p>
            <a:r>
              <a:rPr lang="en-US" sz="2400" dirty="0" smtClean="0"/>
              <a:t>Diagnosis </a:t>
            </a:r>
            <a:r>
              <a:rPr lang="en-US" sz="2400" dirty="0"/>
              <a:t>is confirmed by bronchoscopic biopsy </a:t>
            </a:r>
            <a:r>
              <a:rPr lang="en-US" sz="2400" dirty="0" smtClean="0"/>
              <a:t>or </a:t>
            </a:r>
            <a:r>
              <a:rPr lang="en-IN" sz="2400" dirty="0" smtClean="0"/>
              <a:t>cytology </a:t>
            </a:r>
            <a:r>
              <a:rPr lang="en-IN" sz="2400" dirty="0"/>
              <a:t>of secretions</a:t>
            </a:r>
            <a:r>
              <a:rPr lang="en-IN" sz="2400" dirty="0" smtClean="0"/>
              <a:t>.</a:t>
            </a:r>
          </a:p>
          <a:p>
            <a:endParaRPr lang="en-IN" sz="2400" dirty="0"/>
          </a:p>
          <a:p>
            <a:r>
              <a:rPr lang="en-IN" sz="2400" b="1" dirty="0">
                <a:solidFill>
                  <a:srgbClr val="FFFF00"/>
                </a:solidFill>
              </a:rPr>
              <a:t>Treatment</a:t>
            </a:r>
          </a:p>
          <a:p>
            <a:r>
              <a:rPr lang="en-US" sz="2400" dirty="0"/>
              <a:t>Lobectomy or pneumonectomy is the best method of</a:t>
            </a:r>
          </a:p>
          <a:p>
            <a:r>
              <a:rPr lang="en-US" sz="2400" dirty="0"/>
              <a:t>treatment as radiotherapy only acts as a palliative measure.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91115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IN" sz="2400" b="1" dirty="0">
                <a:solidFill>
                  <a:srgbClr val="FFFF00"/>
                </a:solidFill>
              </a:rPr>
              <a:t>Congenital Tracheoesophageal </a:t>
            </a:r>
            <a:r>
              <a:rPr lang="en-IN" sz="2400" b="1" dirty="0" smtClean="0">
                <a:solidFill>
                  <a:srgbClr val="FFFF00"/>
                </a:solidFill>
              </a:rPr>
              <a:t>Fistula</a:t>
            </a:r>
          </a:p>
          <a:p>
            <a:endParaRPr lang="en-IN" sz="2400" i="1" dirty="0"/>
          </a:p>
          <a:p>
            <a:r>
              <a:rPr lang="en-US" sz="2400" dirty="0" smtClean="0"/>
              <a:t>It </a:t>
            </a:r>
            <a:r>
              <a:rPr lang="en-US" sz="2400" dirty="0"/>
              <a:t>is associated with atresia of esophagus child </a:t>
            </a:r>
            <a:r>
              <a:rPr lang="en-US" sz="2400" dirty="0" smtClean="0"/>
              <a:t>presents with </a:t>
            </a:r>
            <a:r>
              <a:rPr lang="en-US" sz="2400" dirty="0"/>
              <a:t>regurgitation of all feeds with attacks of </a:t>
            </a:r>
            <a:r>
              <a:rPr lang="en-US" sz="2400" dirty="0" smtClean="0"/>
              <a:t>coughing, choking </a:t>
            </a:r>
            <a:r>
              <a:rPr lang="en-US" sz="2400" dirty="0"/>
              <a:t>and cyanosis on taking feed</a:t>
            </a:r>
          </a:p>
          <a:p>
            <a:r>
              <a:rPr lang="en-US" sz="2400" dirty="0" smtClean="0"/>
              <a:t> </a:t>
            </a:r>
          </a:p>
          <a:p>
            <a:r>
              <a:rPr lang="en-US" sz="2400" dirty="0" smtClean="0"/>
              <a:t>Diagnosis </a:t>
            </a:r>
            <a:r>
              <a:rPr lang="en-US" sz="2400" dirty="0"/>
              <a:t>is confirmed by inability of nasogastric tube </a:t>
            </a:r>
            <a:r>
              <a:rPr lang="en-US" sz="2400" dirty="0" smtClean="0"/>
              <a:t>to pass </a:t>
            </a:r>
            <a:r>
              <a:rPr lang="en-US" sz="2400" dirty="0"/>
              <a:t>down and by using contrast, which confirms to fistula</a:t>
            </a:r>
          </a:p>
          <a:p>
            <a:endParaRPr lang="en-US" sz="2400" dirty="0"/>
          </a:p>
          <a:p>
            <a:r>
              <a:rPr lang="en-US" sz="2400" dirty="0" smtClean="0"/>
              <a:t>Treatment </a:t>
            </a:r>
            <a:r>
              <a:rPr lang="en-US" sz="2400" dirty="0"/>
              <a:t>is surgical repair by transthoracic approach</a:t>
            </a:r>
            <a:endParaRPr lang="en-IN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00200" y="975360"/>
            <a:ext cx="5562600" cy="701040"/>
          </a:xfrm>
        </p:spPr>
        <p:txBody>
          <a:bodyPr>
            <a:noAutofit/>
          </a:bodyPr>
          <a:lstStyle/>
          <a:p>
            <a:r>
              <a:rPr lang="en-IN" sz="2400" dirty="0">
                <a:solidFill>
                  <a:srgbClr val="0070C0"/>
                </a:solidFill>
              </a:rPr>
              <a:t>Tracheoesophageal Fistula</a:t>
            </a:r>
            <a:endParaRPr lang="en-IN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94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1676400"/>
            <a:ext cx="8229600" cy="4419600"/>
          </a:xfrm>
        </p:spPr>
        <p:txBody>
          <a:bodyPr>
            <a:noAutofit/>
          </a:bodyPr>
          <a:lstStyle/>
          <a:p>
            <a:r>
              <a:rPr lang="en-IN" sz="2400" b="1" dirty="0">
                <a:solidFill>
                  <a:srgbClr val="FFFF00"/>
                </a:solidFill>
              </a:rPr>
              <a:t>Acquired Tracheoesophageal </a:t>
            </a:r>
            <a:r>
              <a:rPr lang="en-IN" sz="2400" b="1" dirty="0" smtClean="0">
                <a:solidFill>
                  <a:srgbClr val="FFFF00"/>
                </a:solidFill>
              </a:rPr>
              <a:t>Fistula</a:t>
            </a:r>
          </a:p>
          <a:p>
            <a:endParaRPr lang="en-IN" sz="2400" i="1" dirty="0"/>
          </a:p>
          <a:p>
            <a:r>
              <a:rPr lang="en-US" sz="2400" dirty="0" smtClean="0"/>
              <a:t>It </a:t>
            </a:r>
            <a:r>
              <a:rPr lang="en-US" sz="2400" dirty="0"/>
              <a:t>may occur as a result of malignancy, </a:t>
            </a:r>
            <a:r>
              <a:rPr lang="en-US" sz="2400" dirty="0" smtClean="0"/>
              <a:t>iatrogenic following </a:t>
            </a:r>
            <a:r>
              <a:rPr lang="en-US" sz="2400" dirty="0"/>
              <a:t>rigid endoscopy or trauma due to foreign </a:t>
            </a:r>
            <a:r>
              <a:rPr lang="en-US" sz="2400" dirty="0" smtClean="0"/>
              <a:t>body </a:t>
            </a:r>
            <a:r>
              <a:rPr lang="en-IN" sz="2400" dirty="0" smtClean="0"/>
              <a:t>or </a:t>
            </a:r>
            <a:r>
              <a:rPr lang="en-IN" sz="2400" dirty="0"/>
              <a:t>penetrating wound</a:t>
            </a:r>
          </a:p>
          <a:p>
            <a:endParaRPr lang="en-US" sz="2400" dirty="0"/>
          </a:p>
          <a:p>
            <a:r>
              <a:rPr lang="en-US" sz="2400" dirty="0" smtClean="0"/>
              <a:t>Coughing </a:t>
            </a:r>
            <a:r>
              <a:rPr lang="en-US" sz="2400" dirty="0"/>
              <a:t>and choking after taking food is the </a:t>
            </a:r>
            <a:r>
              <a:rPr lang="en-US" sz="2400" dirty="0" smtClean="0"/>
              <a:t>main </a:t>
            </a:r>
            <a:r>
              <a:rPr lang="en-IN" sz="2400" dirty="0" smtClean="0"/>
              <a:t>symptom</a:t>
            </a:r>
            <a:endParaRPr lang="en-IN" sz="2400" dirty="0"/>
          </a:p>
          <a:p>
            <a:endParaRPr lang="en-US" sz="2400" dirty="0"/>
          </a:p>
          <a:p>
            <a:r>
              <a:rPr lang="en-US" sz="2400" dirty="0" smtClean="0"/>
              <a:t>Treatment </a:t>
            </a:r>
            <a:r>
              <a:rPr lang="en-US" sz="2400" dirty="0"/>
              <a:t>is by conservative management such </a:t>
            </a:r>
            <a:r>
              <a:rPr lang="en-US" sz="2400" dirty="0" smtClean="0"/>
              <a:t>as intravenous </a:t>
            </a:r>
            <a:r>
              <a:rPr lang="en-US" sz="2400" dirty="0"/>
              <a:t>(IV) fluids, nil orally, Ryle’s tube </a:t>
            </a:r>
            <a:r>
              <a:rPr lang="en-US" sz="2400" dirty="0" smtClean="0"/>
              <a:t>and </a:t>
            </a:r>
            <a:r>
              <a:rPr lang="en-IN" sz="2400" dirty="0" smtClean="0"/>
              <a:t>antibiotics</a:t>
            </a:r>
            <a:endParaRPr lang="en-IN" sz="2400" dirty="0"/>
          </a:p>
          <a:p>
            <a:endParaRPr lang="en-US" sz="2400" dirty="0"/>
          </a:p>
          <a:p>
            <a:r>
              <a:rPr lang="en-US" sz="2400" dirty="0" smtClean="0"/>
              <a:t>Surgical </a:t>
            </a:r>
            <a:r>
              <a:rPr lang="en-US" sz="2400" dirty="0"/>
              <a:t>repair is done if indicated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3663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1524000"/>
            <a:ext cx="5001491" cy="5111433"/>
          </a:xfrm>
        </p:spPr>
      </p:pic>
      <p:sp>
        <p:nvSpPr>
          <p:cNvPr id="5" name="Rectangle 4"/>
          <p:cNvSpPr/>
          <p:nvPr/>
        </p:nvSpPr>
        <p:spPr>
          <a:xfrm>
            <a:off x="228600" y="3352800"/>
            <a:ext cx="3962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/>
              <a:t>(a) Oesophageal atresia with distal trachaeooesophageal fistula, </a:t>
            </a:r>
            <a:r>
              <a:rPr lang="en-IN" sz="2400" dirty="0" smtClean="0"/>
              <a:t>87 percent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00592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6927" y="3124200"/>
            <a:ext cx="3581400" cy="2901696"/>
          </a:xfrm>
        </p:spPr>
        <p:txBody>
          <a:bodyPr>
            <a:normAutofit/>
          </a:bodyPr>
          <a:lstStyle/>
          <a:p>
            <a:r>
              <a:rPr lang="en-IN" sz="2400" dirty="0"/>
              <a:t>(</a:t>
            </a:r>
            <a:r>
              <a:rPr lang="en-IN" sz="2400" dirty="0" smtClean="0"/>
              <a:t>b) oesophageal </a:t>
            </a:r>
            <a:r>
              <a:rPr lang="en-IN" sz="2400" dirty="0"/>
              <a:t>atresia without distal trachaeooesophageal fistula, 6–7 percent</a:t>
            </a:r>
            <a:endParaRPr lang="en-IN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1421440"/>
            <a:ext cx="5105400" cy="5259690"/>
          </a:xfrm>
        </p:spPr>
      </p:pic>
    </p:spTree>
    <p:extLst>
      <p:ext uri="{BB962C8B-B14F-4D97-AF65-F5344CB8AC3E}">
        <p14:creationId xmlns:p14="http://schemas.microsoft.com/office/powerpoint/2010/main" val="385935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0" y="3200400"/>
            <a:ext cx="3505200" cy="3166872"/>
          </a:xfrm>
        </p:spPr>
        <p:txBody>
          <a:bodyPr>
            <a:normAutofit/>
          </a:bodyPr>
          <a:lstStyle/>
          <a:p>
            <a:r>
              <a:rPr lang="en-IN" sz="2400" dirty="0"/>
              <a:t>(c) oesophageal atresia with proximal trachaeooesophageal</a:t>
            </a:r>
          </a:p>
          <a:p>
            <a:r>
              <a:rPr lang="en-IN" sz="2400" dirty="0"/>
              <a:t>fistula, 2 percent</a:t>
            </a:r>
            <a:endParaRPr lang="en-IN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1445208"/>
            <a:ext cx="5029200" cy="5385083"/>
          </a:xfrm>
        </p:spPr>
      </p:pic>
    </p:spTree>
    <p:extLst>
      <p:ext uri="{BB962C8B-B14F-4D97-AF65-F5344CB8AC3E}">
        <p14:creationId xmlns:p14="http://schemas.microsoft.com/office/powerpoint/2010/main" val="5947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13855" y="3276600"/>
            <a:ext cx="3262745" cy="2749296"/>
          </a:xfrm>
        </p:spPr>
        <p:txBody>
          <a:bodyPr>
            <a:normAutofit/>
          </a:bodyPr>
          <a:lstStyle/>
          <a:p>
            <a:r>
              <a:rPr lang="en-IN" sz="2400" dirty="0"/>
              <a:t>(d) oesophageal atresia with proximal and distal trachaeooesophageal fistula, </a:t>
            </a:r>
            <a:r>
              <a:rPr lang="en-IN" sz="2400" dirty="0" smtClean="0"/>
              <a:t>&lt;1 </a:t>
            </a:r>
            <a:r>
              <a:rPr lang="en-IN" sz="2400" dirty="0"/>
              <a:t>percent</a:t>
            </a:r>
            <a:endParaRPr lang="en-IN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1524000"/>
            <a:ext cx="4975940" cy="5152319"/>
          </a:xfrm>
        </p:spPr>
      </p:pic>
    </p:spTree>
    <p:extLst>
      <p:ext uri="{BB962C8B-B14F-4D97-AF65-F5344CB8AC3E}">
        <p14:creationId xmlns:p14="http://schemas.microsoft.com/office/powerpoint/2010/main" val="91868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0" y="3505200"/>
            <a:ext cx="3505200" cy="2520696"/>
          </a:xfrm>
        </p:spPr>
        <p:txBody>
          <a:bodyPr>
            <a:normAutofit/>
          </a:bodyPr>
          <a:lstStyle/>
          <a:p>
            <a:r>
              <a:rPr lang="en-IN" sz="2400" dirty="0"/>
              <a:t>(e) trachaeooesophageal fistula without oesophageal </a:t>
            </a:r>
            <a:r>
              <a:rPr lang="en-IN" sz="2400" dirty="0" smtClean="0"/>
              <a:t>atresia, 3–4 </a:t>
            </a:r>
            <a:r>
              <a:rPr lang="en-IN" sz="2400" dirty="0"/>
              <a:t>percent</a:t>
            </a:r>
            <a:endParaRPr lang="en-IN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1409939"/>
            <a:ext cx="4953000" cy="5413425"/>
          </a:xfrm>
        </p:spPr>
      </p:pic>
    </p:spTree>
    <p:extLst>
      <p:ext uri="{BB962C8B-B14F-4D97-AF65-F5344CB8AC3E}">
        <p14:creationId xmlns:p14="http://schemas.microsoft.com/office/powerpoint/2010/main" val="212229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1905000"/>
            <a:ext cx="8229600" cy="4075176"/>
          </a:xfrm>
        </p:spPr>
        <p:txBody>
          <a:bodyPr>
            <a:noAutofit/>
          </a:bodyPr>
          <a:lstStyle/>
          <a:p>
            <a:r>
              <a:rPr lang="en-US" sz="2400" dirty="0"/>
              <a:t>Acute tracheitis is an inflammation of the </a:t>
            </a:r>
            <a:r>
              <a:rPr lang="en-US" sz="2400" dirty="0" smtClean="0"/>
              <a:t>lining membrane </a:t>
            </a:r>
            <a:r>
              <a:rPr lang="en-US" sz="2400" dirty="0"/>
              <a:t>of trachea, which may follow laryngitis </a:t>
            </a:r>
            <a:r>
              <a:rPr lang="en-US" sz="2400" dirty="0" smtClean="0"/>
              <a:t>and bronchitis</a:t>
            </a:r>
            <a:r>
              <a:rPr lang="en-US" sz="2400" dirty="0"/>
              <a:t>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It </a:t>
            </a:r>
            <a:r>
              <a:rPr lang="en-US" sz="2400" dirty="0"/>
              <a:t>may be caused by bacteria or viruses.</a:t>
            </a:r>
          </a:p>
          <a:p>
            <a:endParaRPr lang="en-US" sz="2400" dirty="0"/>
          </a:p>
          <a:p>
            <a:r>
              <a:rPr lang="en-US" sz="2400" dirty="0" smtClean="0"/>
              <a:t>The </a:t>
            </a:r>
            <a:r>
              <a:rPr lang="en-US" sz="2400" dirty="0"/>
              <a:t>patient presents with cough and retrosternal pain </a:t>
            </a:r>
            <a:r>
              <a:rPr lang="en-US" sz="2400" dirty="0" smtClean="0"/>
              <a:t>or discomfort </a:t>
            </a:r>
            <a:r>
              <a:rPr lang="en-US" sz="2400" dirty="0"/>
              <a:t>along with difficulty in respiration and </a:t>
            </a:r>
            <a:r>
              <a:rPr lang="en-US" sz="2400" dirty="0" smtClean="0"/>
              <a:t>croupy noise</a:t>
            </a:r>
            <a:r>
              <a:rPr lang="en-US" sz="2400" dirty="0"/>
              <a:t>. Mild constitutional symptoms may be present </a:t>
            </a:r>
            <a:r>
              <a:rPr lang="en-US" sz="2400" dirty="0" smtClean="0"/>
              <a:t>such as </a:t>
            </a:r>
            <a:r>
              <a:rPr lang="en-US" sz="2400" dirty="0"/>
              <a:t>body aches and fever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smtClean="0"/>
              <a:t>It </a:t>
            </a:r>
            <a:r>
              <a:rPr lang="en-US" sz="2400" dirty="0"/>
              <a:t>is treated by antibiotics and anti-inflammatory </a:t>
            </a:r>
            <a:r>
              <a:rPr lang="en-US" sz="2400" dirty="0" smtClean="0"/>
              <a:t>drugs along </a:t>
            </a:r>
            <a:r>
              <a:rPr lang="en-US" sz="2400" dirty="0"/>
              <a:t>with antitussive agents and steam inhalation.</a:t>
            </a:r>
            <a:endParaRPr lang="en-IN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dirty="0">
                <a:solidFill>
                  <a:srgbClr val="0070C0"/>
                </a:solidFill>
              </a:rPr>
              <a:t>Acute Tracheitis</a:t>
            </a:r>
            <a:endParaRPr lang="en-IN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53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878840"/>
          </a:xfrm>
        </p:spPr>
        <p:txBody>
          <a:bodyPr>
            <a:normAutofit/>
          </a:bodyPr>
          <a:lstStyle/>
          <a:p>
            <a:r>
              <a:rPr lang="en-IN" sz="4800" dirty="0" smtClean="0"/>
              <a:t>Thank you</a:t>
            </a:r>
            <a:endParaRPr lang="en-IN" sz="4800" dirty="0"/>
          </a:p>
        </p:txBody>
      </p:sp>
    </p:spTree>
    <p:extLst>
      <p:ext uri="{BB962C8B-B14F-4D97-AF65-F5344CB8AC3E}">
        <p14:creationId xmlns:p14="http://schemas.microsoft.com/office/powerpoint/2010/main" val="60460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Acute laryngotracheobronchitis is a dangerous infection </a:t>
            </a:r>
            <a:r>
              <a:rPr lang="en-US" sz="2400" dirty="0" smtClean="0"/>
              <a:t>seen mostly </a:t>
            </a:r>
            <a:r>
              <a:rPr lang="en-US" sz="2400" dirty="0"/>
              <a:t>in children, which involves tracheobronchial tree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IN" sz="2400" b="1" dirty="0">
                <a:solidFill>
                  <a:srgbClr val="FFFF00"/>
                </a:solidFill>
              </a:rPr>
              <a:t>Causative agents</a:t>
            </a:r>
          </a:p>
          <a:p>
            <a:r>
              <a:rPr lang="en-US" sz="2400" dirty="0"/>
              <a:t>Viruses such as myxovirus, parainfluenza virus type I and II</a:t>
            </a:r>
          </a:p>
          <a:p>
            <a:r>
              <a:rPr lang="en-US" sz="2400" i="1" dirty="0"/>
              <a:t>Streptococcus</a:t>
            </a:r>
            <a:r>
              <a:rPr lang="en-US" sz="2400" dirty="0"/>
              <a:t>, </a:t>
            </a:r>
            <a:r>
              <a:rPr lang="en-US" sz="2400" i="1" dirty="0"/>
              <a:t>Staphylococcus </a:t>
            </a:r>
            <a:r>
              <a:rPr lang="en-US" sz="2400" dirty="0"/>
              <a:t>and </a:t>
            </a:r>
            <a:r>
              <a:rPr lang="en-US" sz="2400" i="1" dirty="0"/>
              <a:t>H. Influenzae</a:t>
            </a:r>
            <a:endParaRPr lang="en-IN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81200" y="975360"/>
            <a:ext cx="5334000" cy="701040"/>
          </a:xfrm>
        </p:spPr>
        <p:txBody>
          <a:bodyPr>
            <a:noAutofit/>
          </a:bodyPr>
          <a:lstStyle/>
          <a:p>
            <a:r>
              <a:rPr lang="en-IN" sz="2400" dirty="0">
                <a:solidFill>
                  <a:srgbClr val="0070C0"/>
                </a:solidFill>
              </a:rPr>
              <a:t>Laryngotracheobronchitis</a:t>
            </a:r>
            <a:endParaRPr lang="en-IN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63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IN" sz="2400" dirty="0" smtClean="0"/>
              <a:t>• </a:t>
            </a:r>
            <a:r>
              <a:rPr lang="en-IN" sz="2400" dirty="0"/>
              <a:t>Sudden onset of fever</a:t>
            </a:r>
          </a:p>
          <a:p>
            <a:r>
              <a:rPr lang="en-US" sz="2400" dirty="0"/>
              <a:t>• Painful croupy cough with hoarseness</a:t>
            </a:r>
          </a:p>
          <a:p>
            <a:r>
              <a:rPr lang="en-US" sz="2400" dirty="0"/>
              <a:t>• Respiratory distress with inspiratory stridor</a:t>
            </a:r>
          </a:p>
          <a:p>
            <a:r>
              <a:rPr lang="en-US" sz="2400" dirty="0"/>
              <a:t>• Toxemia, cyanosis and circulatory failure</a:t>
            </a:r>
          </a:p>
          <a:p>
            <a:r>
              <a:rPr lang="en-US" sz="2400" dirty="0"/>
              <a:t>• Examination shows crepts and ronchi due to </a:t>
            </a:r>
            <a:r>
              <a:rPr lang="en-US" sz="2400" dirty="0" smtClean="0"/>
              <a:t>sticky </a:t>
            </a:r>
            <a:r>
              <a:rPr lang="en-IN" sz="2400" dirty="0" smtClean="0"/>
              <a:t>secretions</a:t>
            </a:r>
            <a:endParaRPr lang="en-IN" sz="2400" dirty="0"/>
          </a:p>
          <a:p>
            <a:r>
              <a:rPr lang="en-US" sz="2400" dirty="0"/>
              <a:t>• IDL shows congestion and edema of </a:t>
            </a:r>
            <a:r>
              <a:rPr lang="en-US" sz="2400" dirty="0" smtClean="0"/>
              <a:t>laryngotracheal</a:t>
            </a:r>
            <a:r>
              <a:rPr lang="en-US" sz="2400" dirty="0"/>
              <a:t> </a:t>
            </a:r>
            <a:r>
              <a:rPr lang="en-US" sz="2400" dirty="0" smtClean="0"/>
              <a:t>region </a:t>
            </a:r>
            <a:r>
              <a:rPr lang="en-US" sz="2400" dirty="0"/>
              <a:t>with dry crusts on </a:t>
            </a:r>
            <a:r>
              <a:rPr lang="en-US" sz="2400" dirty="0" smtClean="0"/>
              <a:t>larynx</a:t>
            </a:r>
          </a:p>
          <a:p>
            <a:endParaRPr lang="en-US" sz="2400" dirty="0"/>
          </a:p>
          <a:p>
            <a:r>
              <a:rPr lang="en-US" sz="2400" dirty="0"/>
              <a:t>Steeple sign on X-ray showing a narrow subglottis </a:t>
            </a:r>
            <a:r>
              <a:rPr lang="en-US" sz="2400" dirty="0" smtClean="0"/>
              <a:t>is </a:t>
            </a:r>
            <a:r>
              <a:rPr lang="en-IN" sz="2400" dirty="0" smtClean="0"/>
              <a:t>typical </a:t>
            </a:r>
            <a:r>
              <a:rPr lang="en-IN" sz="2400" dirty="0"/>
              <a:t>of this disease.</a:t>
            </a:r>
            <a:endParaRPr lang="en-IN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dirty="0">
                <a:solidFill>
                  <a:srgbClr val="0070C0"/>
                </a:solidFill>
              </a:rPr>
              <a:t>Clinical </a:t>
            </a:r>
            <a:r>
              <a:rPr lang="en-IN" sz="2400" dirty="0" smtClean="0">
                <a:solidFill>
                  <a:srgbClr val="0070C0"/>
                </a:solidFill>
              </a:rPr>
              <a:t>Features</a:t>
            </a:r>
            <a:endParaRPr lang="en-IN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53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• </a:t>
            </a:r>
            <a:r>
              <a:rPr lang="en-US" sz="2400" dirty="0"/>
              <a:t>Admission to hospital is mandatory</a:t>
            </a:r>
          </a:p>
          <a:p>
            <a:r>
              <a:rPr lang="en-IN" sz="2400" dirty="0"/>
              <a:t>• Intravenous antibiotics</a:t>
            </a:r>
          </a:p>
          <a:p>
            <a:r>
              <a:rPr lang="en-IN" sz="2400" dirty="0"/>
              <a:t>• Anti-inflammatory drugs</a:t>
            </a:r>
          </a:p>
          <a:p>
            <a:r>
              <a:rPr lang="en-IN" sz="2400" dirty="0"/>
              <a:t>• Oxygen inhalation</a:t>
            </a:r>
          </a:p>
          <a:p>
            <a:r>
              <a:rPr lang="en-IN" sz="2400" dirty="0"/>
              <a:t>• Intravenous hydrocortisone injection</a:t>
            </a:r>
          </a:p>
          <a:p>
            <a:r>
              <a:rPr lang="en-IN" sz="2400" dirty="0"/>
              <a:t>• Steam inhalation</a:t>
            </a:r>
          </a:p>
          <a:p>
            <a:r>
              <a:rPr lang="en-IN" sz="2400" dirty="0"/>
              <a:t>• Toilet of tracheobronchial tree</a:t>
            </a:r>
          </a:p>
          <a:p>
            <a:r>
              <a:rPr lang="en-US" sz="2400" dirty="0"/>
              <a:t>• Tracheostomy for respiratory distress if required.</a:t>
            </a:r>
            <a:endParaRPr lang="en-IN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dirty="0" smtClean="0">
                <a:solidFill>
                  <a:srgbClr val="0070C0"/>
                </a:solidFill>
              </a:rPr>
              <a:t>Treatment </a:t>
            </a:r>
            <a:endParaRPr lang="en-IN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82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684776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Lung collapse occurs when there is bronchial </a:t>
            </a:r>
            <a:r>
              <a:rPr lang="en-US" sz="2400" dirty="0" smtClean="0"/>
              <a:t>obstruction due </a:t>
            </a:r>
            <a:r>
              <a:rPr lang="en-US" sz="2400" dirty="0"/>
              <a:t>to various causes with inability of air to reach </a:t>
            </a:r>
            <a:r>
              <a:rPr lang="en-US" sz="2400" dirty="0" smtClean="0"/>
              <a:t>segment of </a:t>
            </a:r>
            <a:r>
              <a:rPr lang="en-US" sz="2400" dirty="0"/>
              <a:t>lung which collapses.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Obstruction </a:t>
            </a:r>
            <a:r>
              <a:rPr lang="en-US" sz="2400" dirty="0"/>
              <a:t>may be due to </a:t>
            </a:r>
            <a:r>
              <a:rPr lang="en-US" sz="2400" dirty="0" smtClean="0"/>
              <a:t>foreign body</a:t>
            </a:r>
            <a:r>
              <a:rPr lang="en-US" sz="2400" dirty="0"/>
              <a:t>, new growth, plug of mucus or blood clot </a:t>
            </a:r>
            <a:r>
              <a:rPr lang="en-US" sz="2400" dirty="0" smtClean="0"/>
              <a:t>after </a:t>
            </a:r>
            <a:r>
              <a:rPr lang="en-IN" sz="2400" dirty="0" smtClean="0"/>
              <a:t>trauma.</a:t>
            </a:r>
          </a:p>
          <a:p>
            <a:endParaRPr lang="en-IN" sz="2400" dirty="0"/>
          </a:p>
          <a:p>
            <a:r>
              <a:rPr lang="en-US" sz="2400" dirty="0"/>
              <a:t>The patient has acute pain and difficulty in </a:t>
            </a:r>
            <a:r>
              <a:rPr lang="en-US" sz="2400" dirty="0" smtClean="0"/>
              <a:t>breathing with </a:t>
            </a:r>
            <a:r>
              <a:rPr lang="en-US" sz="2400" dirty="0"/>
              <a:t>mediastinal shift to same side. On auscultation, there </a:t>
            </a:r>
            <a:r>
              <a:rPr lang="en-US" sz="2400" dirty="0" smtClean="0"/>
              <a:t>is absence </a:t>
            </a:r>
            <a:r>
              <a:rPr lang="en-US" sz="2400" dirty="0"/>
              <a:t>of breath sounds over the collapsed area.</a:t>
            </a:r>
          </a:p>
          <a:p>
            <a:endParaRPr lang="en-US" sz="2400" dirty="0" smtClean="0"/>
          </a:p>
          <a:p>
            <a:r>
              <a:rPr lang="en-US" sz="2400" dirty="0" smtClean="0"/>
              <a:t>X-ray </a:t>
            </a:r>
            <a:r>
              <a:rPr lang="en-US" sz="2400" dirty="0"/>
              <a:t>chest confirms the findings of collapse.</a:t>
            </a:r>
            <a:endParaRPr lang="en-IN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dirty="0">
                <a:solidFill>
                  <a:srgbClr val="0070C0"/>
                </a:solidFill>
              </a:rPr>
              <a:t>Lung Collapse</a:t>
            </a:r>
            <a:endParaRPr lang="en-IN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33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IN" sz="2400" dirty="0" smtClean="0"/>
              <a:t>• </a:t>
            </a:r>
            <a:r>
              <a:rPr lang="en-IN" sz="2400" dirty="0"/>
              <a:t>Complete bed rest</a:t>
            </a:r>
          </a:p>
          <a:p>
            <a:r>
              <a:rPr lang="en-US" sz="2400" dirty="0"/>
              <a:t>• Causative factor should be removed immediately</a:t>
            </a:r>
          </a:p>
          <a:p>
            <a:r>
              <a:rPr lang="en-IN" sz="2400" dirty="0"/>
              <a:t>• Bronchoscopic suction</a:t>
            </a:r>
          </a:p>
          <a:p>
            <a:r>
              <a:rPr lang="en-IN" sz="2400" dirty="0"/>
              <a:t>• Antibiotics to control infection</a:t>
            </a:r>
          </a:p>
          <a:p>
            <a:r>
              <a:rPr lang="en-US" sz="2400" dirty="0"/>
              <a:t>• Deep breathing exercises with physiotherapy helps </a:t>
            </a:r>
            <a:r>
              <a:rPr lang="en-US" sz="2400" dirty="0" smtClean="0"/>
              <a:t>in better </a:t>
            </a:r>
            <a:r>
              <a:rPr lang="en-US" sz="2400" dirty="0"/>
              <a:t>drainage and </a:t>
            </a:r>
            <a:r>
              <a:rPr lang="en-US" sz="2400" dirty="0" smtClean="0"/>
              <a:t>aeration </a:t>
            </a:r>
            <a:r>
              <a:rPr lang="en-US" sz="2400" dirty="0"/>
              <a:t>of collapsed lung.</a:t>
            </a:r>
            <a:endParaRPr lang="en-IN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dirty="0" smtClean="0">
                <a:solidFill>
                  <a:srgbClr val="0070C0"/>
                </a:solidFill>
              </a:rPr>
              <a:t>Treatment</a:t>
            </a:r>
            <a:endParaRPr lang="en-IN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303776"/>
          </a:xfrm>
        </p:spPr>
        <p:txBody>
          <a:bodyPr>
            <a:normAutofit/>
          </a:bodyPr>
          <a:lstStyle/>
          <a:p>
            <a:r>
              <a:rPr lang="en-US" sz="2400" dirty="0"/>
              <a:t>Lung abscess may result after aspiration of mucus or </a:t>
            </a:r>
            <a:r>
              <a:rPr lang="en-US" sz="2400" dirty="0" smtClean="0"/>
              <a:t>blood, as </a:t>
            </a:r>
            <a:r>
              <a:rPr lang="en-US" sz="2400" dirty="0"/>
              <a:t>seen postoperatively or due to an impacted foreign </a:t>
            </a:r>
            <a:r>
              <a:rPr lang="en-US" sz="2400" dirty="0" smtClean="0"/>
              <a:t>body </a:t>
            </a:r>
            <a:r>
              <a:rPr lang="en-IN" sz="2400" dirty="0" smtClean="0"/>
              <a:t>in </a:t>
            </a:r>
            <a:r>
              <a:rPr lang="en-IN" sz="2400" dirty="0"/>
              <a:t>the bronchi</a:t>
            </a:r>
            <a:r>
              <a:rPr lang="en-IN" sz="2400" dirty="0" smtClean="0"/>
              <a:t>.</a:t>
            </a:r>
          </a:p>
          <a:p>
            <a:endParaRPr lang="en-IN" sz="2400" dirty="0"/>
          </a:p>
          <a:p>
            <a:r>
              <a:rPr lang="en-IN" sz="2400" b="1" dirty="0">
                <a:solidFill>
                  <a:srgbClr val="FFFF00"/>
                </a:solidFill>
              </a:rPr>
              <a:t>Clinical Features</a:t>
            </a:r>
          </a:p>
          <a:p>
            <a:r>
              <a:rPr lang="en-US" sz="2400" dirty="0"/>
              <a:t>The patient has constitutional features such as fever, malaise,</a:t>
            </a:r>
          </a:p>
          <a:p>
            <a:r>
              <a:rPr lang="en-US" sz="2400" dirty="0"/>
              <a:t>looks unwell and has dyspnea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/>
              <a:t>Examination shows restricted or no air entry and radiology</a:t>
            </a:r>
          </a:p>
          <a:p>
            <a:r>
              <a:rPr lang="en-IN" sz="2400" dirty="0"/>
              <a:t>confirms the diagnosis</a:t>
            </a:r>
            <a:endParaRPr lang="en-IN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dirty="0">
                <a:solidFill>
                  <a:srgbClr val="0070C0"/>
                </a:solidFill>
              </a:rPr>
              <a:t>Lung Abscess</a:t>
            </a:r>
            <a:endParaRPr lang="en-IN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90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IN" sz="2400" dirty="0" smtClean="0"/>
              <a:t>• </a:t>
            </a:r>
            <a:r>
              <a:rPr lang="en-IN" sz="2400" dirty="0"/>
              <a:t>Systemic antibiotics</a:t>
            </a:r>
          </a:p>
          <a:p>
            <a:r>
              <a:rPr lang="en-IN" sz="2400" dirty="0"/>
              <a:t>• Bronchial suction</a:t>
            </a:r>
          </a:p>
          <a:p>
            <a:r>
              <a:rPr lang="en-IN" sz="2400" dirty="0"/>
              <a:t>• Encourage postural drainage</a:t>
            </a:r>
          </a:p>
          <a:p>
            <a:r>
              <a:rPr lang="en-US" sz="2400" dirty="0"/>
              <a:t>• Lobectomy may have to be done.</a:t>
            </a:r>
            <a:endParaRPr lang="en-IN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dirty="0" smtClean="0">
                <a:solidFill>
                  <a:srgbClr val="0070C0"/>
                </a:solidFill>
              </a:rPr>
              <a:t>Treatment </a:t>
            </a:r>
            <a:endParaRPr lang="en-IN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66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51</TotalTime>
  <Words>790</Words>
  <Application>Microsoft Office PowerPoint</Application>
  <PresentationFormat>On-screen Show (4:3)</PresentationFormat>
  <Paragraphs>111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BlackTie</vt:lpstr>
      <vt:lpstr>Diseases of Tracheobronchial Tree</vt:lpstr>
      <vt:lpstr>Acute Tracheitis</vt:lpstr>
      <vt:lpstr>Laryngotracheobronchitis</vt:lpstr>
      <vt:lpstr>Clinical Features</vt:lpstr>
      <vt:lpstr>Treatment </vt:lpstr>
      <vt:lpstr>Lung Collapse</vt:lpstr>
      <vt:lpstr>Treatment</vt:lpstr>
      <vt:lpstr>Lung Abscess</vt:lpstr>
      <vt:lpstr>Treatment </vt:lpstr>
      <vt:lpstr>Growths of Tracheobronchial Tree</vt:lpstr>
      <vt:lpstr>Symptomatology</vt:lpstr>
      <vt:lpstr>PowerPoint Presentation</vt:lpstr>
      <vt:lpstr>Tracheoesophageal Fistula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Diseases of Tracheobronchial Tree</dc:title>
  <dc:creator>Thanuja</dc:creator>
  <cp:lastModifiedBy>Thanuja</cp:lastModifiedBy>
  <cp:revision>16</cp:revision>
  <dcterms:created xsi:type="dcterms:W3CDTF">2006-08-16T00:00:00Z</dcterms:created>
  <dcterms:modified xsi:type="dcterms:W3CDTF">2020-05-06T18:01:10Z</dcterms:modified>
</cp:coreProperties>
</file>